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7" r:id="rId2"/>
    <p:sldId id="260" r:id="rId3"/>
    <p:sldId id="267" r:id="rId4"/>
    <p:sldId id="268" r:id="rId5"/>
    <p:sldId id="269" r:id="rId6"/>
    <p:sldId id="27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BC9B"/>
    <a:srgbClr val="503934"/>
    <a:srgbClr val="7C4D25"/>
    <a:srgbClr val="2C3C4F"/>
    <a:srgbClr val="39464E"/>
    <a:srgbClr val="29C1AF"/>
    <a:srgbClr val="3CD6C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08"/>
    <p:restoredTop sz="94599"/>
  </p:normalViewPr>
  <p:slideViewPr>
    <p:cSldViewPr>
      <p:cViewPr>
        <p:scale>
          <a:sx n="101" d="100"/>
          <a:sy n="101" d="100"/>
        </p:scale>
        <p:origin x="-1194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pPr/>
              <a:t>1/29/2018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81475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397368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57408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756503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48781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203815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26500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 smtClean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 smtClean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None/>
            </a:pPr>
            <a:r>
              <a:rPr lang="el-GR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Μη Επανδρωμένα Εναέρια Οχήματα</a:t>
            </a: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42910" y="3929066"/>
            <a:ext cx="777686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3000" b="1" spc="300" dirty="0" smtClean="0">
                <a:solidFill>
                  <a:srgbClr val="54BC9B"/>
                </a:solidFill>
              </a:rPr>
              <a:t>Επικοινωνία με </a:t>
            </a:r>
            <a:r>
              <a:rPr lang="el-GR" sz="3000" b="1" spc="300" dirty="0" smtClean="0">
                <a:solidFill>
                  <a:srgbClr val="54BC9B"/>
                </a:solidFill>
              </a:rPr>
              <a:t>τα </a:t>
            </a:r>
            <a:r>
              <a:rPr lang="en-US" sz="3000" b="1" spc="300" dirty="0" smtClean="0">
                <a:solidFill>
                  <a:srgbClr val="54BC9B"/>
                </a:solidFill>
              </a:rPr>
              <a:t>Drones</a:t>
            </a:r>
            <a:endParaRPr lang="en-US" sz="3000" b="1" spc="300" dirty="0">
              <a:solidFill>
                <a:srgbClr val="54BC9B"/>
              </a:solidFill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21088" y="5865543"/>
            <a:ext cx="1901824" cy="542514"/>
          </a:xfrm>
          <a:prstGeom prst="rect">
            <a:avLst/>
          </a:prstGeom>
        </p:spPr>
      </p:pic>
      <p:pic>
        <p:nvPicPr>
          <p:cNvPr id="21" name="Imagem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43372" y="1214422"/>
            <a:ext cx="825703" cy="7667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l-GR" sz="55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Επικοινωνία</a:t>
            </a:r>
            <a:endParaRPr lang="pt-BR" sz="5500" b="1" spc="600" dirty="0" smtClean="0">
              <a:solidFill>
                <a:srgbClr val="2C3C4F"/>
              </a:solidFill>
              <a:latin typeface="+mj-lt"/>
              <a:ea typeface="Andale Mono" charset="0"/>
              <a:cs typeface="Andale Mono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2599744"/>
            <a:ext cx="7776864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3000" b="1" spc="100" dirty="0" smtClean="0">
                <a:solidFill>
                  <a:srgbClr val="54BC9B"/>
                </a:solidFill>
              </a:rPr>
              <a:t/>
            </a:r>
            <a:br>
              <a:rPr lang="el-GR" sz="3000" b="1" spc="100" dirty="0" smtClean="0">
                <a:solidFill>
                  <a:srgbClr val="54BC9B"/>
                </a:solidFill>
              </a:rPr>
            </a:br>
            <a:r>
              <a:rPr lang="el-GR" sz="3000" b="1" spc="100" dirty="0" smtClean="0">
                <a:solidFill>
                  <a:srgbClr val="54BC9B"/>
                </a:solidFill>
              </a:rPr>
              <a:t>Τα περισσότερα UAV χρησιμοποιούν ένα μπροστινό μέρος ραδιοσυχνότητας που συνδέει την κεραία με τον μετατροπέα αναλογικού σε ψηφιακό.</a:t>
            </a:r>
            <a:endParaRPr lang="en-US" sz="3000" b="1" spc="100" dirty="0">
              <a:solidFill>
                <a:srgbClr val="54BC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19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l-GR" sz="55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Επικοινωνία</a:t>
            </a:r>
            <a:endParaRPr lang="el-GR" sz="5500" b="1" spc="600" dirty="0" smtClean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None/>
            </a:pPr>
            <a:endParaRPr lang="pt-BR" sz="5500" b="1" spc="600" dirty="0" smtClean="0">
              <a:solidFill>
                <a:srgbClr val="2C3C4F"/>
              </a:solidFill>
              <a:latin typeface="+mj-lt"/>
              <a:ea typeface="Andale Mono" charset="0"/>
              <a:cs typeface="Andale Mono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2477153"/>
            <a:ext cx="7776864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000" b="1" spc="100" dirty="0" smtClean="0">
                <a:solidFill>
                  <a:srgbClr val="54BC9B"/>
                </a:solidFill>
              </a:rPr>
              <a:t/>
            </a:r>
            <a:br>
              <a:rPr lang="el-GR" sz="3000" b="1" spc="100" dirty="0" smtClean="0">
                <a:solidFill>
                  <a:srgbClr val="54BC9B"/>
                </a:solidFill>
              </a:rPr>
            </a:br>
            <a:r>
              <a:rPr lang="el-GR" sz="3000" b="1" spc="100" dirty="0" smtClean="0">
                <a:solidFill>
                  <a:srgbClr val="54BC9B"/>
                </a:solidFill>
              </a:rPr>
              <a:t>Ένας </a:t>
            </a:r>
            <a:r>
              <a:rPr lang="el-GR" sz="3000" b="1" spc="100" dirty="0" smtClean="0">
                <a:solidFill>
                  <a:srgbClr val="54BC9B"/>
                </a:solidFill>
              </a:rPr>
              <a:t>υπολογιστής πτήσης ελέγχει τα </a:t>
            </a:r>
            <a:r>
              <a:rPr lang="el-GR" sz="3000" b="1" spc="100" dirty="0" err="1" smtClean="0">
                <a:solidFill>
                  <a:srgbClr val="54BC9B"/>
                </a:solidFill>
              </a:rPr>
              <a:t>αεροηλεκτρονικά</a:t>
            </a:r>
            <a:r>
              <a:rPr lang="el-GR" sz="3000" b="1" spc="100" dirty="0" smtClean="0">
                <a:solidFill>
                  <a:srgbClr val="54BC9B"/>
                </a:solidFill>
              </a:rPr>
              <a:t> </a:t>
            </a:r>
            <a:r>
              <a:rPr lang="el-GR" sz="3000" b="1" spc="100" dirty="0" smtClean="0">
                <a:solidFill>
                  <a:srgbClr val="54BC9B"/>
                </a:solidFill>
              </a:rPr>
              <a:t>και </a:t>
            </a:r>
            <a:r>
              <a:rPr lang="el-GR" sz="3000" b="1" spc="100" dirty="0" smtClean="0">
                <a:solidFill>
                  <a:srgbClr val="54BC9B"/>
                </a:solidFill>
              </a:rPr>
              <a:t>αυτό μπορεί να </a:t>
            </a:r>
            <a:r>
              <a:rPr lang="el-GR" sz="3000" b="1" spc="100" dirty="0" smtClean="0">
                <a:solidFill>
                  <a:srgbClr val="54BC9B"/>
                </a:solidFill>
              </a:rPr>
              <a:t>επιτρέπει αυτόνομη </a:t>
            </a:r>
            <a:r>
              <a:rPr lang="el-GR" sz="3000" b="1" spc="100" dirty="0" smtClean="0">
                <a:solidFill>
                  <a:srgbClr val="54BC9B"/>
                </a:solidFill>
              </a:rPr>
              <a:t>ή ημιαυτόνομη </a:t>
            </a:r>
            <a:r>
              <a:rPr lang="el-GR" sz="3000" b="1" spc="100" dirty="0" smtClean="0">
                <a:solidFill>
                  <a:srgbClr val="54BC9B"/>
                </a:solidFill>
              </a:rPr>
              <a:t>λειτουργία.</a:t>
            </a:r>
            <a:endParaRPr lang="el-GR" sz="3000" b="1" spc="100" dirty="0" smtClean="0">
              <a:solidFill>
                <a:srgbClr val="54BC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593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l-GR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Ραδιοφωνικό σήμα από την πλευρά του χειριστή</a:t>
            </a:r>
            <a:endParaRPr lang="pt-BR" b="1" spc="600" dirty="0" smtClean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1484784"/>
            <a:ext cx="77768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3000" b="1" spc="100" dirty="0" smtClean="0">
              <a:solidFill>
                <a:srgbClr val="54BC9B"/>
              </a:solidFill>
            </a:endParaRPr>
          </a:p>
          <a:p>
            <a:r>
              <a:rPr lang="el-GR" sz="3000" b="1" spc="100" dirty="0" smtClean="0">
                <a:solidFill>
                  <a:srgbClr val="54BC9B"/>
                </a:solidFill>
              </a:rPr>
              <a:t>Μπορεί να δοθεί μέσω</a:t>
            </a:r>
            <a:endParaRPr lang="pt-BR" sz="3000" b="1" spc="100" dirty="0" smtClean="0">
              <a:solidFill>
                <a:srgbClr val="54BC9B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024844" y="3140968"/>
            <a:ext cx="5094312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3000" b="1" spc="100" dirty="0" smtClean="0">
                <a:solidFill>
                  <a:srgbClr val="54BC9B"/>
                </a:solidFill>
              </a:rPr>
              <a:t>ΕΛΕΓΧΟ ΕΔΑΦΟΥΣ</a:t>
            </a:r>
            <a:endParaRPr lang="pt-BR" sz="3000" b="1" spc="100" dirty="0" smtClean="0">
              <a:solidFill>
                <a:srgbClr val="54BC9B"/>
              </a:solidFill>
            </a:endParaRPr>
          </a:p>
          <a:p>
            <a:pPr algn="ctr"/>
            <a:endParaRPr lang="pt-BR" sz="3000" b="1" spc="100" dirty="0">
              <a:solidFill>
                <a:srgbClr val="54BC9B"/>
              </a:solidFill>
            </a:endParaRPr>
          </a:p>
          <a:p>
            <a:pPr algn="ctr"/>
            <a:r>
              <a:rPr lang="pt-BR" sz="3000" b="1" spc="100" dirty="0" smtClean="0">
                <a:solidFill>
                  <a:schemeClr val="bg1"/>
                </a:solidFill>
              </a:rPr>
              <a:t>OR</a:t>
            </a:r>
          </a:p>
          <a:p>
            <a:pPr algn="ctr"/>
            <a:endParaRPr lang="pt-BR" sz="3000" b="1" spc="100" dirty="0">
              <a:solidFill>
                <a:schemeClr val="bg1"/>
              </a:solidFill>
            </a:endParaRPr>
          </a:p>
          <a:p>
            <a:pPr algn="ctr"/>
            <a:r>
              <a:rPr lang="el-GR" sz="3000" b="1" spc="100" dirty="0" smtClean="0">
                <a:solidFill>
                  <a:srgbClr val="54BC9B"/>
                </a:solidFill>
              </a:rPr>
              <a:t>ΣΥΣΤΗΜΑ ΑΠΟΜΑΚΡΥΣΜΕΝΟΥ ΔΙΚΤΥΟΥ</a:t>
            </a:r>
            <a:endParaRPr lang="en-US" sz="3000" b="1" spc="100" dirty="0">
              <a:solidFill>
                <a:srgbClr val="54BC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237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1111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Retângulo 6"/>
          <p:cNvSpPr/>
          <p:nvPr/>
        </p:nvSpPr>
        <p:spPr>
          <a:xfrm>
            <a:off x="323528" y="1391865"/>
            <a:ext cx="676875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600" b="1" spc="1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l-GR" sz="2600" b="1" spc="1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2600" b="1" spc="1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Είτε ένας </a:t>
            </a:r>
            <a:r>
              <a:rPr lang="el-GR" sz="2600" b="1" spc="1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άνθρωπος που χειρίζεται έναν ραδιοπομπό / δέκτη, ένα </a:t>
            </a:r>
            <a:r>
              <a:rPr lang="el-GR" sz="2600" b="1" spc="100" dirty="0" err="1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smartphone</a:t>
            </a:r>
            <a:r>
              <a:rPr lang="el-GR" sz="2600" b="1" spc="1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ένα </a:t>
            </a:r>
            <a:r>
              <a:rPr lang="el-GR" sz="2600" b="1" spc="100" dirty="0" err="1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tablet</a:t>
            </a:r>
            <a:r>
              <a:rPr lang="el-GR" sz="2600" b="1" spc="1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έναν </a:t>
            </a:r>
            <a:r>
              <a:rPr lang="el-GR" sz="2600" b="1" spc="1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υπολογιστή, ή με την αρχική του έννοια ένας στρατιωτικός σταθμός </a:t>
            </a:r>
            <a:r>
              <a:rPr lang="el-GR" sz="2600" b="1" spc="1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ελέγχου εδάφους (GCS). </a:t>
            </a:r>
            <a:r>
              <a:rPr lang="el-GR" sz="2600" b="1" spc="1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Πρόσφατα έχουν επίσης εφαρμοστεί </a:t>
            </a:r>
            <a:r>
              <a:rPr lang="el-GR" sz="2600" b="1" spc="1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έλεγχος από φορητές συσκευές, αναγνώριση ανθρώπινων κινήσεων, </a:t>
            </a:r>
            <a:r>
              <a:rPr lang="el-GR" sz="2600" b="1" spc="1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χειρισμός με ανθρώπινα </a:t>
            </a:r>
            <a:r>
              <a:rPr lang="el-GR" sz="2600" b="1" spc="1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εγκεφαλικά κύματα.</a:t>
            </a:r>
            <a:endParaRPr lang="en-US" sz="2600" b="1" spc="1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323528" y="411357"/>
            <a:ext cx="506850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l-GR" sz="40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Έλεγχος </a:t>
            </a:r>
            <a:r>
              <a:rPr lang="el-GR" sz="40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εδάφους</a:t>
            </a:r>
            <a:endParaRPr lang="pt-BR" sz="4000" b="1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002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l-GR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Σύστημα απομακρυσμένου δικτύου</a:t>
            </a:r>
            <a:endParaRPr lang="pt-BR" b="1" spc="600" dirty="0" smtClean="0">
              <a:solidFill>
                <a:schemeClr val="bg1"/>
              </a:solidFill>
              <a:ea typeface="Andale Mono" charset="0"/>
              <a:cs typeface="Andale Mono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214282" y="1071546"/>
            <a:ext cx="86409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b="1" spc="100" dirty="0" smtClean="0">
                <a:solidFill>
                  <a:srgbClr val="54BC9B"/>
                </a:solidFill>
              </a:rPr>
              <a:t/>
            </a:r>
            <a:br>
              <a:rPr lang="el-GR" sz="2400" b="1" spc="100" dirty="0" smtClean="0">
                <a:solidFill>
                  <a:srgbClr val="54BC9B"/>
                </a:solidFill>
              </a:rPr>
            </a:br>
            <a:r>
              <a:rPr lang="el-GR" sz="2400" b="1" spc="100" dirty="0" smtClean="0">
                <a:solidFill>
                  <a:srgbClr val="54BC9B"/>
                </a:solidFill>
              </a:rPr>
              <a:t>Δορυφορικές αμφίδρομες συνδέσεις δεδομένων για ορισμένες στρατιωτικές δυνάμεις</a:t>
            </a:r>
            <a:endParaRPr lang="en-US" sz="2400" b="1" spc="100" dirty="0">
              <a:solidFill>
                <a:srgbClr val="54BC9B"/>
              </a:solidFill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57356" y="2428868"/>
            <a:ext cx="5214974" cy="39112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54BC9B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2080062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44</Words>
  <Application>Microsoft Macintosh PowerPoint</Application>
  <PresentationFormat>On-screen Show (4:3)</PresentationFormat>
  <Paragraphs>35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covan</cp:lastModifiedBy>
  <cp:revision>32</cp:revision>
  <dcterms:created xsi:type="dcterms:W3CDTF">2017-03-08T21:43:37Z</dcterms:created>
  <dcterms:modified xsi:type="dcterms:W3CDTF">2018-01-29T21:07:28Z</dcterms:modified>
</cp:coreProperties>
</file>